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83" r:id="rId3"/>
    <p:sldId id="276" r:id="rId4"/>
    <p:sldId id="285" r:id="rId5"/>
    <p:sldId id="286" r:id="rId6"/>
    <p:sldId id="287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5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FD782-A066-434B-B207-7E77A81A615D}" type="datetimeFigureOut">
              <a:rPr lang="fr-BE" smtClean="0"/>
              <a:t>9/01/18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E66B8-E590-4B90-8DD0-6527BEC13C8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76771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0759F9-3303-4CE8-B63A-6DBC4CE79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accent6"/>
          </a:solidFill>
          <a:ln w="38100">
            <a:solidFill>
              <a:srgbClr val="70AD47"/>
            </a:solidFill>
          </a:ln>
          <a:effectLst/>
        </p:spPr>
        <p:txBody>
          <a:bodyPr anchor="ctr" anchorCtr="0">
            <a:normAutofit/>
          </a:bodyPr>
          <a:lstStyle>
            <a:lvl1pPr algn="ctr">
              <a:defRPr sz="5400" i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834E1BDC-AE1E-41BB-A5F7-3FCDCE5E4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BE"/>
          </a:p>
        </p:txBody>
      </p:sp>
      <p:sp>
        <p:nvSpPr>
          <p:cNvPr id="17" name="Rectangle: Single Corner Rounded 16">
            <a:extLst>
              <a:ext uri="{FF2B5EF4-FFF2-40B4-BE49-F238E27FC236}">
                <a16:creationId xmlns="" xmlns:a16="http://schemas.microsoft.com/office/drawing/2014/main" id="{39F1EDB5-E166-4991-836F-0DEB5F40ACF6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Slide Number Placeholder 8">
            <a:extLst>
              <a:ext uri="{FF2B5EF4-FFF2-40B4-BE49-F238E27FC236}">
                <a16:creationId xmlns="" xmlns:a16="http://schemas.microsoft.com/office/drawing/2014/main" id="{3C89485D-28F3-4887-B618-8742DED8AA6B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21" name="Rectangle: Single Corner Rounded 20">
            <a:extLst>
              <a:ext uri="{FF2B5EF4-FFF2-40B4-BE49-F238E27FC236}">
                <a16:creationId xmlns="" xmlns:a16="http://schemas.microsoft.com/office/drawing/2014/main" id="{88AFADB4-857E-4BE5-AF58-3953B9E387D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2" name="Footer Placeholder 7">
            <a:extLst>
              <a:ext uri="{FF2B5EF4-FFF2-40B4-BE49-F238E27FC236}">
                <a16:creationId xmlns="" xmlns:a16="http://schemas.microsoft.com/office/drawing/2014/main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="" xmlns:a16="http://schemas.microsoft.com/office/drawing/2014/main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8472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4C4F02B-EEAD-4C7D-9D9C-861D53747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62E0722-0142-47FD-BAEC-793D15B7D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64E0E90-0255-4422-AC83-3D2B8BBFF6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55382BA-DE07-45A7-9467-01CA87EFF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623556A-D28D-4BB0-BA41-506AB9285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04190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947D5F86-39BE-46E0-A44C-F6E67EB309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2F50A78-5915-44FE-A9C7-5BFCCAD88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1A73D0B-3A92-4255-8DF9-55424AA376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DE42FE-D559-4EE9-AD4C-8D9B0E92A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A215AED-9470-4546-84F1-4E873F79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11131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Single Corner Rounded 8">
            <a:extLst>
              <a:ext uri="{FF2B5EF4-FFF2-40B4-BE49-F238E27FC236}">
                <a16:creationId xmlns="" xmlns:a16="http://schemas.microsoft.com/office/drawing/2014/main" id="{78477A56-C1A5-42A7-9AD7-D7B87F2378B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A167DF-0C0D-48F3-92F6-4BB24722FDB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6"/>
          </a:solidFill>
          <a:ln w="25400" cap="flat">
            <a:solidFill>
              <a:schemeClr val="accent6"/>
            </a:solidFill>
            <a:bevel/>
          </a:ln>
          <a:effectLst/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C6B6B9-DCD7-4B2D-AB4B-F3BC0C47A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Ø"/>
              <a:defRPr/>
            </a:lvl1pPr>
            <a:lvl2pPr marL="685800" indent="-228600">
              <a:buFont typeface="Wingdings" panose="05000000000000000000" pitchFamily="2" charset="2"/>
              <a:buChar char=""/>
              <a:defRPr/>
            </a:lvl2pPr>
            <a:lvl3pPr marL="1143000" indent="-228600">
              <a:buFont typeface="Wingdings" panose="05000000000000000000" pitchFamily="2" charset="2"/>
              <a:buChar char="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BE" dirty="0"/>
          </a:p>
        </p:txBody>
      </p:sp>
      <p:sp>
        <p:nvSpPr>
          <p:cNvPr id="12" name="Rectangle: Single Corner Rounded 11">
            <a:extLst>
              <a:ext uri="{FF2B5EF4-FFF2-40B4-BE49-F238E27FC236}">
                <a16:creationId xmlns="" xmlns:a16="http://schemas.microsoft.com/office/drawing/2014/main" id="{E4E47880-21AD-4E0D-B2C6-C3DAA3152E2C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3" name="Slide Number Placeholder 8">
            <a:extLst>
              <a:ext uri="{FF2B5EF4-FFF2-40B4-BE49-F238E27FC236}">
                <a16:creationId xmlns="" xmlns:a16="http://schemas.microsoft.com/office/drawing/2014/main" id="{E7B80885-CA6E-4191-B8C7-8D7AE6787764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="" xmlns:a16="http://schemas.microsoft.com/office/drawing/2014/main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ooter Placeholder 7">
            <a:extLst>
              <a:ext uri="{FF2B5EF4-FFF2-40B4-BE49-F238E27FC236}">
                <a16:creationId xmlns="" xmlns:a16="http://schemas.microsoft.com/office/drawing/2014/main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31996549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9DBCF7-BAD4-4DE7-9EF2-6D0E6B080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ctr" anchorCtr="0"/>
          <a:lstStyle>
            <a:lvl1pPr>
              <a:defRPr sz="600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A0CA2C4-0086-4040-AE7B-1F55EC1EE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D2C4A79-1851-4015-B5B1-3C5C8B87C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2EF2C38-264E-4913-AB33-754276D7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4C2F920-B578-458F-B11A-2B64138DA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234145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85B94A-81D4-4757-B281-1A7630E82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E517EC0-A0FF-4A01-8938-0D116902F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F9FD87A-1EA1-4123-A502-25366BA2E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7241FF7-4FCA-4652-BA18-A66E68802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62B5BD2-1CF4-475E-8B52-1FA6D4D0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5923E7C-9FE8-409D-82BC-7A368C7B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798094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E5C404E-4C14-4E85-901A-596805728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1CBBC9C-AF8E-4EB2-B22D-A69B07AD3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BDCFDFB-F2E6-40C3-AE8A-3FABB951FA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31EA445-A158-4665-A4A8-9451FB50E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70169E8-20B6-4013-980D-EC922C94E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DD90050-0D4D-4128-A71A-9A38BA2D92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5CBF51E6-04EE-4BB3-83D9-8D9AB02F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12CFB4DD-A334-4926-8FAD-74B4E57C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098334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97D4FB3-87C1-443B-A5DB-1A67BE17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449AAB4-9C7D-4442-97BE-21EDC6ACB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60D4BEC-ABEC-483C-BDD8-7FEB9A6C1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A75B4F1-DD91-44D3-82A7-26418A3D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38540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94FE4D46-ED4D-46CB-9DB2-FBF19009F5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0A15182-782C-445E-B344-44C6A71D9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C6C645-2DAF-4A0D-B294-554F9ECC0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266016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FAF0E5-F68F-4078-9C5E-4E7A4E063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D17C1B1-C8FA-46AE-B8F8-BFABFDCAB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D4104F6-7EE1-45A0-8E1B-B8D22351A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EE3A250-7B05-4876-835B-A0531A72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6D74CAD-54CB-4A86-A1A5-73C0EE9C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3368AD6-4DDF-44BD-827F-836AF931B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14739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1451CA-3BD9-439F-A4C9-77DF17F0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45AD24B-FD47-4D72-813D-55E647DAA5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9836CEF-3438-4224-B879-C9940CA66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0B42FFB-388B-44B1-BCF1-29DE907DF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644F2B6-A2D0-45E6-864F-442FFD53A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D603925-0472-473C-8976-C592CDF1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468567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7332634F-E624-4D35-9EC5-194837109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B2F90E9-10FE-4F88-9032-2E89B5CB8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Rectangle: Single Corner Rounded 6">
            <a:extLst>
              <a:ext uri="{FF2B5EF4-FFF2-40B4-BE49-F238E27FC236}">
                <a16:creationId xmlns="" xmlns:a16="http://schemas.microsoft.com/office/drawing/2014/main" id="{DA061B9E-24CD-419B-BE15-220917524F21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8" name="Slide Number Placeholder 8">
            <a:extLst>
              <a:ext uri="{FF2B5EF4-FFF2-40B4-BE49-F238E27FC236}">
                <a16:creationId xmlns="" xmlns:a16="http://schemas.microsoft.com/office/drawing/2014/main" id="{587BC138-CCD2-43CD-8282-769ADDC11AB1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9" name="Rectangle: Single Corner Rounded 8">
            <a:extLst>
              <a:ext uri="{FF2B5EF4-FFF2-40B4-BE49-F238E27FC236}">
                <a16:creationId xmlns="" xmlns:a16="http://schemas.microsoft.com/office/drawing/2014/main" id="{D9FA03BB-7798-4691-B5B1-30C0E8785203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Footer Placeholder 7">
            <a:extLst>
              <a:ext uri="{FF2B5EF4-FFF2-40B4-BE49-F238E27FC236}">
                <a16:creationId xmlns="" xmlns:a16="http://schemas.microsoft.com/office/drawing/2014/main" id="{741CAEB9-8E13-4730-8EB1-089B33637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3046" y="6444610"/>
            <a:ext cx="9882130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29716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153403-F2F5-4828-803E-82F681545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608" y="176697"/>
            <a:ext cx="10628330" cy="176640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lang="fr-BE" sz="4800" dirty="0" smtClean="0"/>
              <a:t>Techniques d’Intelligence Artificielle</a:t>
            </a:r>
            <a:br>
              <a:rPr lang="fr-BE" sz="4800" dirty="0" smtClean="0"/>
            </a:br>
            <a:r>
              <a:rPr lang="fr-BE" sz="4800" dirty="0" smtClean="0"/>
              <a:t>Projet </a:t>
            </a:r>
            <a:r>
              <a:rPr lang="fr-BE" sz="4800" dirty="0" err="1" smtClean="0"/>
              <a:t>chatbot</a:t>
            </a:r>
            <a:endParaRPr lang="fr-BE" sz="60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88F406F-96C3-4B2E-9E3E-5DF03A35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58898"/>
            <a:ext cx="9868083" cy="365125"/>
          </a:xfrm>
        </p:spPr>
        <p:txBody>
          <a:bodyPr/>
          <a:lstStyle/>
          <a:p>
            <a:pPr algn="ctr"/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5091578" y="5233097"/>
            <a:ext cx="22464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dirty="0" smtClean="0"/>
              <a:t>Julien Albert</a:t>
            </a:r>
          </a:p>
          <a:p>
            <a:r>
              <a:rPr lang="fr-BE" sz="2000" dirty="0" smtClean="0"/>
              <a:t>Philippe Leroy</a:t>
            </a:r>
          </a:p>
          <a:p>
            <a:r>
              <a:rPr lang="fr-BE" sz="2000" dirty="0" smtClean="0"/>
              <a:t>Michel Caluwaerts</a:t>
            </a:r>
            <a:endParaRPr lang="fr-BE" sz="20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100" y="2169857"/>
            <a:ext cx="4254726" cy="283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8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BE" sz="4000" dirty="0" smtClean="0"/>
              <a:t>Plan</a:t>
            </a:r>
            <a:endParaRPr lang="fr-BE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871664"/>
            <a:ext cx="9639300" cy="4471986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fr-BE" dirty="0"/>
              <a:t>1. intro : </a:t>
            </a:r>
            <a:r>
              <a:rPr lang="fr-BE" dirty="0" smtClean="0"/>
              <a:t>Michel</a:t>
            </a:r>
          </a:p>
          <a:p>
            <a:pPr marL="514350" indent="-514350">
              <a:buAutoNum type="arabicPeriod"/>
            </a:pPr>
            <a:r>
              <a:rPr lang="fr-BE" dirty="0" smtClean="0"/>
              <a:t>2</a:t>
            </a:r>
            <a:r>
              <a:rPr lang="fr-BE" dirty="0"/>
              <a:t>. mots-clé et base de connaissances : </a:t>
            </a:r>
            <a:r>
              <a:rPr lang="fr-BE" dirty="0" smtClean="0"/>
              <a:t>Julien</a:t>
            </a:r>
          </a:p>
          <a:p>
            <a:pPr marL="514350" indent="-514350">
              <a:buAutoNum type="arabicPeriod"/>
            </a:pPr>
            <a:r>
              <a:rPr lang="fr-BE" dirty="0" smtClean="0"/>
              <a:t>3</a:t>
            </a:r>
            <a:r>
              <a:rPr lang="fr-BE" dirty="0"/>
              <a:t>. </a:t>
            </a:r>
            <a:r>
              <a:rPr lang="fr-BE" dirty="0" err="1"/>
              <a:t>régles</a:t>
            </a:r>
            <a:r>
              <a:rPr lang="fr-BE" dirty="0"/>
              <a:t> : </a:t>
            </a:r>
            <a:r>
              <a:rPr lang="fr-BE" dirty="0" smtClean="0"/>
              <a:t>Michel</a:t>
            </a:r>
          </a:p>
          <a:p>
            <a:pPr marL="514350" indent="-514350">
              <a:buAutoNum type="arabicPeriod"/>
            </a:pPr>
            <a:r>
              <a:rPr lang="fr-BE" dirty="0" smtClean="0"/>
              <a:t>4</a:t>
            </a:r>
            <a:r>
              <a:rPr lang="fr-BE" dirty="0"/>
              <a:t>. mémorisation : </a:t>
            </a:r>
            <a:r>
              <a:rPr lang="fr-BE" dirty="0" smtClean="0"/>
              <a:t>Philippe</a:t>
            </a:r>
          </a:p>
          <a:p>
            <a:pPr marL="514350" indent="-514350">
              <a:buAutoNum type="arabicPeriod"/>
            </a:pPr>
            <a:r>
              <a:rPr lang="fr-BE" dirty="0" smtClean="0"/>
              <a:t>5</a:t>
            </a:r>
            <a:r>
              <a:rPr lang="fr-BE" dirty="0"/>
              <a:t>. apprentissage : </a:t>
            </a:r>
            <a:r>
              <a:rPr lang="fr-BE" dirty="0" smtClean="0"/>
              <a:t>Michel</a:t>
            </a:r>
          </a:p>
          <a:p>
            <a:pPr marL="514350" indent="-514350">
              <a:buAutoNum type="arabicPeriod"/>
            </a:pPr>
            <a:r>
              <a:rPr lang="fr-BE" dirty="0" smtClean="0"/>
              <a:t>6</a:t>
            </a:r>
            <a:r>
              <a:rPr lang="fr-BE" dirty="0"/>
              <a:t>. tests : </a:t>
            </a:r>
            <a:r>
              <a:rPr lang="fr-BE" dirty="0" smtClean="0"/>
              <a:t>Julien</a:t>
            </a:r>
          </a:p>
          <a:p>
            <a:pPr marL="514350" indent="-514350">
              <a:buAutoNum type="arabicPeriod"/>
            </a:pPr>
            <a:r>
              <a:rPr lang="fr-BE" dirty="0" smtClean="0"/>
              <a:t>7</a:t>
            </a:r>
            <a:r>
              <a:rPr lang="fr-BE" dirty="0"/>
              <a:t>. </a:t>
            </a:r>
            <a:r>
              <a:rPr lang="fr-BE" dirty="0" err="1"/>
              <a:t>méthodo</a:t>
            </a:r>
            <a:r>
              <a:rPr lang="fr-BE" dirty="0"/>
              <a:t> et </a:t>
            </a:r>
            <a:endParaRPr lang="fr-BE" dirty="0" smtClean="0"/>
          </a:p>
          <a:p>
            <a:pPr marL="514350" indent="-514350">
              <a:buAutoNum type="arabicPeriod"/>
            </a:pPr>
            <a:r>
              <a:rPr lang="fr-BE" dirty="0" smtClean="0"/>
              <a:t>conclusion </a:t>
            </a:r>
            <a:r>
              <a:rPr lang="fr-BE" dirty="0"/>
              <a:t>: Philippe</a:t>
            </a:r>
            <a:endParaRPr lang="fr-BE" dirty="0" smtClean="0"/>
          </a:p>
          <a:p>
            <a:endParaRPr lang="fr-BE" dirty="0" smtClean="0"/>
          </a:p>
          <a:p>
            <a:endParaRPr lang="fr-BE" dirty="0"/>
          </a:p>
        </p:txBody>
      </p:sp>
      <p:sp>
        <p:nvSpPr>
          <p:cNvPr id="5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324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BE" sz="3200" dirty="0" smtClean="0">
                <a:sym typeface="Wingdings" panose="05000000000000000000" pitchFamily="2" charset="2"/>
              </a:rPr>
              <a:t>Objectifs fixés:</a:t>
            </a: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attributs descriptifs simples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sélections de vins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Faire des associations (ex: plat/vin)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Mémoriser une réponse donnée pour l’étendre ou la compléter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Autoriser l’ajout de données dans la base via l’IHM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Mettre en œuvre les outils collaboratifs idoines 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Livrer un plan de test avant remise</a:t>
            </a:r>
            <a:endParaRPr lang="fr-BE" sz="2400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87140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 lnSpcReduction="10000"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Traitement d’une question 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Développement localisé dans </a:t>
            </a:r>
            <a:r>
              <a:rPr lang="fr-BE" sz="2000" dirty="0" err="1" smtClean="0">
                <a:sym typeface="Wingdings" panose="05000000000000000000" pitchFamily="2" charset="2"/>
              </a:rPr>
              <a:t>produire_reponse</a:t>
            </a:r>
            <a:r>
              <a:rPr lang="fr-BE" sz="2000" dirty="0" smtClean="0">
                <a:sym typeface="Wingdings" panose="05000000000000000000" pitchFamily="2" charset="2"/>
              </a:rPr>
              <a:t>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Basé sur la structure de règles d’Eliza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Recherche par mots-clé, réponse par la 1</a:t>
            </a:r>
            <a:r>
              <a:rPr lang="fr-BE" sz="2000" baseline="30000" dirty="0" smtClean="0">
                <a:sym typeface="Wingdings" panose="05000000000000000000" pitchFamily="2" charset="2"/>
              </a:rPr>
              <a:t>ère</a:t>
            </a:r>
            <a:r>
              <a:rPr lang="fr-BE" sz="2000" dirty="0" smtClean="0">
                <a:sym typeface="Wingdings" panose="05000000000000000000" pitchFamily="2" charset="2"/>
              </a:rPr>
              <a:t> règle unifiable</a:t>
            </a:r>
          </a:p>
          <a:p>
            <a:pPr lvl="1">
              <a:buFont typeface="Arial" charset="0"/>
              <a:buChar char="•"/>
            </a:pPr>
            <a:endParaRPr lang="fr-BE" sz="20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Traitement sémantique et syntaxique des mots-clé</a:t>
            </a: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Mémorisation dernière réponses</a:t>
            </a:r>
          </a:p>
          <a:p>
            <a:pPr lvl="1">
              <a:buFont typeface="Arial" charset="0"/>
              <a:buChar char="•"/>
            </a:pPr>
            <a:r>
              <a:rPr lang="fr-BE" sz="2000" dirty="0" err="1" smtClean="0">
                <a:sym typeface="Wingdings" panose="05000000000000000000" pitchFamily="2" charset="2"/>
              </a:rPr>
              <a:t>Re</a:t>
            </a:r>
            <a:r>
              <a:rPr lang="fr-BE" sz="2000" dirty="0" smtClean="0">
                <a:sym typeface="Wingdings" panose="05000000000000000000" pitchFamily="2" charset="2"/>
              </a:rPr>
              <a:t>-satisfaire la question avec d’avantage / d’autres faits</a:t>
            </a:r>
          </a:p>
          <a:p>
            <a:pPr lvl="1">
              <a:buFont typeface="Arial" charset="0"/>
              <a:buChar char="•"/>
            </a:pPr>
            <a:endParaRPr lang="fr-BE" sz="20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Module apprentissage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Interroger l’utilisateur sur un </a:t>
            </a:r>
            <a:r>
              <a:rPr lang="fr-BE" sz="2000" dirty="0" smtClean="0">
                <a:sym typeface="Wingdings" panose="05000000000000000000" pitchFamily="2" charset="2"/>
              </a:rPr>
              <a:t>attribut manquant d’un ID existant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35840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Unification des règles 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Structure d’une règle:</a:t>
            </a:r>
          </a:p>
          <a:p>
            <a:pPr>
              <a:buFont typeface="Arial" charset="0"/>
              <a:buChar char="•"/>
            </a:pPr>
            <a:endParaRPr lang="fr-BE" sz="2400" dirty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Processus de recherche: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Identification des mots-clé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Transformation des synonymes 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Recherche par itération en ordre décroissant de poids par mot.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Unification avec une règle ssi: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match/2</a:t>
            </a:r>
            <a:r>
              <a:rPr lang="fr-BE" sz="2000" dirty="0" smtClean="0">
                <a:solidFill>
                  <a:srgbClr val="002060"/>
                </a:solidFill>
                <a:sym typeface="Wingdings" panose="05000000000000000000" pitchFamily="2" charset="2"/>
              </a:rPr>
              <a:t> </a:t>
            </a:r>
            <a:r>
              <a:rPr lang="fr-BE" sz="2000" dirty="0" smtClean="0">
                <a:sym typeface="Wingdings" panose="05000000000000000000" pitchFamily="2" charset="2"/>
              </a:rPr>
              <a:t>: resserrer ou relâcher analyse sémantique et récupération d’une variable</a:t>
            </a:r>
          </a:p>
          <a:p>
            <a:pPr lvl="1">
              <a:buFont typeface="Arial" charset="0"/>
              <a:buChar char="•"/>
            </a:pP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utres_conditions</a:t>
            </a:r>
            <a:r>
              <a:rPr lang="fr-BE" sz="2000" dirty="0" smtClean="0">
                <a:sym typeface="Wingdings" panose="05000000000000000000" pitchFamily="2" charset="2"/>
              </a:rPr>
              <a:t> satisfaites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Sinon GGS retourne une erreur propre à la règle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Mémorisation de la réponse retournée</a:t>
            </a: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58" y="1845924"/>
            <a:ext cx="10249442" cy="101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0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Module apprentissage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Idée: être capable d’enrichir la base de connaissance par l’utilisateur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Proposé sous forme de concept dans « bouche » et « nez »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Implémentation: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Récupération de la saisie (le plus difficile!) via l’utilitaire de M. Jaquet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Transformation liste de mots en liste de listes: </a:t>
            </a:r>
            <a:r>
              <a:rPr lang="fr-BE" sz="20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atomic_list_concat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/3.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Création prédicat</a:t>
            </a:r>
            <a:r>
              <a:rPr lang="fr-BE" sz="2000" dirty="0">
                <a:sym typeface="Wingdings" panose="05000000000000000000" pitchFamily="2" charset="2"/>
              </a:rPr>
              <a:t>: </a:t>
            </a: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Fact =.. [bouche, 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ID, [description]].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Ajout/Suppression dans la base de connaissance</a:t>
            </a:r>
          </a:p>
          <a:p>
            <a:pPr lvl="2">
              <a:buFont typeface="Arial" charset="0"/>
              <a:buChar char="•"/>
            </a:pPr>
            <a:r>
              <a:rPr lang="fr-BE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ssert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/1</a:t>
            </a:r>
          </a:p>
          <a:p>
            <a:pPr lvl="2">
              <a:buFont typeface="Arial" charset="0"/>
              <a:buChar char="•"/>
            </a:pP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Retractall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Eviter de mélanger faits statiques et dynamiques dans un même fichier:</a:t>
            </a:r>
          </a:p>
          <a:p>
            <a:pPr lvl="2">
              <a:buFont typeface="Arial" charset="0"/>
              <a:buChar char="•"/>
            </a:pP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Faits distincts  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bouche_dyn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/2, nez_dyn_2</a:t>
            </a:r>
            <a:endParaRPr lang="fr-BE" sz="28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00271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1413</TotalTime>
  <Words>289</Words>
  <Application>Microsoft Macintosh PowerPoint</Application>
  <PresentationFormat>Grand écran</PresentationFormat>
  <Paragraphs>74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Calibri</vt:lpstr>
      <vt:lpstr>Calibri Light</vt:lpstr>
      <vt:lpstr>Courier New</vt:lpstr>
      <vt:lpstr>Segoe UI Black</vt:lpstr>
      <vt:lpstr>Wingdings</vt:lpstr>
      <vt:lpstr>Arial</vt:lpstr>
      <vt:lpstr>Office Theme</vt:lpstr>
      <vt:lpstr>Techniques d’Intelligence Artificielle Projet chatbot</vt:lpstr>
      <vt:lpstr>Plan</vt:lpstr>
      <vt:lpstr>Présentation générale</vt:lpstr>
      <vt:lpstr>Présentation générale</vt:lpstr>
      <vt:lpstr>Unification des règles </vt:lpstr>
      <vt:lpstr>Module apprentissage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eBusiness Uber truck</dc:title>
  <dc:creator>Dernoncourt Guillaume</dc:creator>
  <cp:lastModifiedBy>MICHEL CALUWAERTS</cp:lastModifiedBy>
  <cp:revision>102</cp:revision>
  <dcterms:created xsi:type="dcterms:W3CDTF">2017-12-07T18:17:50Z</dcterms:created>
  <dcterms:modified xsi:type="dcterms:W3CDTF">2018-01-09T21:25:36Z</dcterms:modified>
</cp:coreProperties>
</file>

<file path=docProps/thumbnail.jpeg>
</file>